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2" r:id="rId4"/>
    <p:sldId id="260" r:id="rId5"/>
    <p:sldId id="265" r:id="rId6"/>
    <p:sldId id="272" r:id="rId7"/>
    <p:sldId id="268" r:id="rId8"/>
    <p:sldId id="266" r:id="rId9"/>
    <p:sldId id="273" r:id="rId10"/>
    <p:sldId id="270" r:id="rId11"/>
    <p:sldId id="274" r:id="rId12"/>
    <p:sldId id="286" r:id="rId13"/>
    <p:sldId id="275" r:id="rId14"/>
    <p:sldId id="285" r:id="rId15"/>
    <p:sldId id="280" r:id="rId16"/>
    <p:sldId id="284" r:id="rId17"/>
    <p:sldId id="281" r:id="rId18"/>
    <p:sldId id="283" r:id="rId19"/>
    <p:sldId id="282" r:id="rId20"/>
    <p:sldId id="277" r:id="rId21"/>
    <p:sldId id="276" r:id="rId22"/>
    <p:sldId id="278" r:id="rId23"/>
    <p:sldId id="287" r:id="rId24"/>
    <p:sldId id="26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B2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70"/>
    <p:restoredTop sz="94444"/>
  </p:normalViewPr>
  <p:slideViewPr>
    <p:cSldViewPr snapToGrid="0">
      <p:cViewPr varScale="1">
        <p:scale>
          <a:sx n="76" d="100"/>
          <a:sy n="76" d="100"/>
        </p:scale>
        <p:origin x="216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9B528-6D8A-6B06-FB91-9110300FDE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8B0B8-2EFC-50DC-1D04-AAA7BC23D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10DF6-272B-A594-A308-D404CC1CA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A78EE-D85C-051F-FFD0-0CCD5679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EA03B-D1F1-2562-5ADB-A52D16ED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1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62B2-8768-FE84-B84D-8E8AB03BB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EFBAC7-21AD-C6C4-2D57-405B0C53A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F691F-CD24-8266-AD60-BD625AF13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BED84-277A-2CB7-8B41-9A594E482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EB04E-60D2-1F89-AC56-1F650D82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37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F7FB0D-DF86-F9CD-168F-8F673D54E7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E9AE4F-AFBB-1E39-61D8-D8ED7DD359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BB55B-AE33-1548-30DB-9D97BF72A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3245D-1055-22CF-C633-D219770BE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582B5-0CB8-7838-EB6D-1B8215798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94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D724-0C04-8B77-137E-41A003CD7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3EB57-45B3-FD95-1E90-06AAAE4FE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32A72-3576-E52E-0BE1-321F55EE5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C44EF-86D7-3914-AADF-849D9FFD2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9D510-19CF-A9A9-42F7-2A9A84CA5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778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8E9E0-BF15-8822-86F7-0DDB33A59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A955-F811-B69C-9C48-012EE8BC6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7CA5F-5497-F975-135E-2D916E90A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5722F-5CED-A825-74EC-3BE16EAEC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6565C-E488-DA2C-1B5A-DC59E7683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8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C1B15-3356-614A-8378-E8DB40DB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22BD6-89CA-FA9F-758D-DDC64F3B0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97D94-8973-8CC2-EF55-F4B2FB266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678CF-718F-B413-F20A-1F5682BF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A9FC8-354B-A42C-3B82-114772FA0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C063E-4628-8613-0666-B36694B28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7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4BAE5-869C-A7B4-B13F-ED1D1955F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1F544-7FC9-05EF-B25B-C3C302D6A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05FAB3-F3C2-C6FE-19BD-25FE3F6E6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487043-E5C5-D646-631D-098B44321F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E360AC-FFA5-8206-35AF-1C4523F4B3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63B44-63B7-6DD0-CA5E-5B8B25621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55E54D-2BE9-5085-9519-5CEB298AE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8358CE-80C4-5E8C-E6E2-0CC25D221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7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B7BB-AFBD-0476-47DF-E608D893F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9F898-4928-A0CB-443A-B87F91A6F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0888AD-7F74-2299-1483-1B01F7E80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773A61-6BF9-1169-4E7B-0C495A9C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40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BD5D1C-B386-EAFE-A95C-4F23B03B5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E130AB-8FC7-89E0-37F3-CBA949BF3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B155F-6810-47DC-0B60-8201F73E6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981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9C280-F635-2245-FCCE-5DB16172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BB454-72F1-A748-AFB1-0851AD7CE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45756-756B-6CF8-44D6-B493AF01D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1BE81-92D0-D78B-23A7-9AA80F463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BE334-D3DE-C37F-ED11-222E9BA9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604F8-9743-D65B-48D3-109EF9322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63C23-828C-C6A7-CE7E-C4FAFAC25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93AABC-1BD2-965E-A1BD-3D77B2F321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BD359-9004-7AA1-5BC7-E0835C6BA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B2243C-991A-6EA8-4780-A156A2290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3B7F7-D0F4-121B-FE79-C8E46A1B2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416B8-E764-63AA-7A86-A0ACB3DC6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41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ABE953-CD05-365C-224D-EA1D5032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DB7FA-717A-1106-7D00-8BD9909DF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F461D-46AB-2EEC-DA76-330898EBD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86BDB-9033-6345-AB1D-D45E6B3B6456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96884-4973-A4FB-C4E4-C1E73795E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33ADC-5D64-5EAD-86D8-4A57B3B9F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74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AF0244-DA68-BE7B-B49A-CE7B5B03B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/>
                </a:solidFill>
              </a:rPr>
              <a:t>Team 14 </a:t>
            </a:r>
            <a:br>
              <a:rPr lang="en-US" sz="5400" dirty="0">
                <a:solidFill>
                  <a:schemeClr val="tx2"/>
                </a:solidFill>
              </a:rPr>
            </a:br>
            <a:r>
              <a:rPr lang="en-US" sz="5400" dirty="0">
                <a:solidFill>
                  <a:schemeClr val="tx2"/>
                </a:solidFill>
              </a:rPr>
              <a:t>Data Analytics 2022</a:t>
            </a:r>
            <a:br>
              <a:rPr lang="en-US" sz="5400" dirty="0">
                <a:solidFill>
                  <a:schemeClr val="tx2"/>
                </a:solidFill>
              </a:rPr>
            </a:br>
            <a:r>
              <a:rPr lang="en-US" sz="5400" dirty="0">
                <a:solidFill>
                  <a:schemeClr val="tx2"/>
                </a:solidFill>
              </a:rPr>
              <a:t>Estimator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724424-B721-6CE6-9945-6F4C317FB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160126"/>
            <a:ext cx="6105194" cy="1762209"/>
          </a:xfrm>
        </p:spPr>
        <p:txBody>
          <a:bodyPr>
            <a:noAutofit/>
          </a:bodyPr>
          <a:lstStyle/>
          <a:p>
            <a:r>
              <a:rPr lang="en-US" sz="1800" b="0" dirty="0" err="1">
                <a:effectLst/>
                <a:latin typeface="+mj-lt"/>
              </a:rPr>
              <a:t>Kijahre</a:t>
            </a:r>
            <a:r>
              <a:rPr lang="en-US" sz="1800" b="0" dirty="0">
                <a:effectLst/>
                <a:latin typeface="+mj-lt"/>
              </a:rPr>
              <a:t> </a:t>
            </a:r>
            <a:r>
              <a:rPr lang="en-US" sz="1800" b="0" dirty="0" err="1">
                <a:effectLst/>
                <a:latin typeface="+mj-lt"/>
              </a:rPr>
              <a:t>Fikiri</a:t>
            </a:r>
            <a:endParaRPr lang="en-US" sz="1800" b="0" dirty="0">
              <a:effectLst/>
              <a:latin typeface="+mj-lt"/>
            </a:endParaRPr>
          </a:p>
          <a:p>
            <a:r>
              <a:rPr lang="en-US" sz="1800" b="0" dirty="0">
                <a:effectLst/>
                <a:latin typeface="+mj-lt"/>
              </a:rPr>
              <a:t>Nancy Fujikado</a:t>
            </a:r>
          </a:p>
          <a:p>
            <a:r>
              <a:rPr lang="en-US" sz="1800" b="0" dirty="0">
                <a:effectLst/>
                <a:latin typeface="+mj-lt"/>
              </a:rPr>
              <a:t>Sarah-Michelle Sanchez</a:t>
            </a:r>
          </a:p>
          <a:p>
            <a:r>
              <a:rPr lang="en-US" sz="1800" b="0" dirty="0">
                <a:effectLst/>
                <a:latin typeface="+mj-lt"/>
              </a:rPr>
              <a:t>Alexei Mendoza</a:t>
            </a:r>
          </a:p>
          <a:p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7925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5" y="2055813"/>
            <a:ext cx="4065782" cy="4121149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Conducted a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Shapiro-Wilk test to determine if material prices are normally distributed.</a:t>
            </a:r>
          </a:p>
          <a:p>
            <a:pPr marL="0" indent="0">
              <a:buNone/>
            </a:pPr>
            <a:endParaRPr lang="en-US" sz="2400" kern="0" dirty="0">
              <a:solidFill>
                <a:schemeClr val="tx2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A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ll p-values are less than .05 which means that the material price data is not normally distributed</a:t>
            </a: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5751119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Data Analysis &amp; Preliminary Data Processing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333F53-C985-A930-0F0E-9645CB9C03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19" t="37412" r="47536" b="24109"/>
          <a:stretch/>
        </p:blipFill>
        <p:spPr bwMode="auto">
          <a:xfrm>
            <a:off x="5759585" y="166046"/>
            <a:ext cx="5751119" cy="65259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37339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5437383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 &amp; Preliminary Data Processing</a:t>
            </a:r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3F298D8-88FB-8722-DA78-5BDD7F92B5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05" t="11934" r="13238" b="1"/>
          <a:stretch/>
        </p:blipFill>
        <p:spPr bwMode="auto">
          <a:xfrm>
            <a:off x="5266988" y="1004406"/>
            <a:ext cx="6601954" cy="44746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D80B1F-6AC1-98AA-2F12-3154EF0F7123}"/>
              </a:ext>
            </a:extLst>
          </p:cNvPr>
          <p:cNvSpPr txBox="1"/>
          <p:nvPr/>
        </p:nvSpPr>
        <p:spPr>
          <a:xfrm>
            <a:off x="5774267" y="562358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400" kern="0" dirty="0">
                <a:solidFill>
                  <a:schemeClr val="accent6"/>
                </a:solidFill>
                <a:latin typeface="+mj-lt"/>
                <a:ea typeface="Times New Roman" panose="02020603050405020304" pitchFamily="18" charset="0"/>
              </a:rPr>
              <a:t>Linked</a:t>
            </a:r>
            <a:r>
              <a:rPr lang="en-US" sz="2400" kern="0" dirty="0">
                <a:solidFill>
                  <a:schemeClr val="accent6"/>
                </a:solidFill>
                <a:effectLst/>
                <a:latin typeface="+mj-lt"/>
                <a:ea typeface="Times New Roman" panose="02020603050405020304" pitchFamily="18" charset="0"/>
              </a:rPr>
              <a:t> correlation between price of finished materials and raw materials needed to make them (copper to wire and steel to conduit)</a:t>
            </a:r>
            <a:r>
              <a:rPr lang="en-US" sz="2400" dirty="0">
                <a:solidFill>
                  <a:schemeClr val="accent6"/>
                </a:solidFill>
                <a:effectLst/>
                <a:latin typeface="+mj-lt"/>
              </a:rPr>
              <a:t> </a:t>
            </a:r>
            <a:endParaRPr lang="en-US" sz="2400" dirty="0">
              <a:solidFill>
                <a:schemeClr val="accent6"/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690688"/>
            <a:ext cx="5072356" cy="453306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Checked to see if there was a correlation between:</a:t>
            </a:r>
            <a:endParaRPr lang="en-US" sz="2400" kern="0" dirty="0">
              <a:solidFill>
                <a:schemeClr val="tx2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Conduit and coupling (fitting)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Conduit and connector (fitting)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#4 wire and #6 wire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#6 wire and #10 wire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#10 wire and # 4 wire</a:t>
            </a:r>
          </a:p>
          <a:p>
            <a:pPr marL="457200" lvl="1" indent="0">
              <a:lnSpc>
                <a:spcPts val="1800"/>
              </a:lnSpc>
              <a:spcBef>
                <a:spcPts val="1000"/>
              </a:spcBef>
              <a:buNone/>
            </a:pPr>
            <a:endParaRPr lang="en-US" kern="100" dirty="0">
              <a:solidFill>
                <a:schemeClr val="tx2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Close correlation between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#10 wire and # 4 wire and 1” conduit to 1” fittings.</a:t>
            </a:r>
          </a:p>
          <a:p>
            <a:pPr lvl="1"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 However, none of the items were greater than the 0.05 p-value needed to establish correlation</a:t>
            </a:r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16504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5" y="1690687"/>
            <a:ext cx="5117372" cy="4486275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Checked to see if there was a correlation between:</a:t>
            </a:r>
            <a:endParaRPr lang="en-US" sz="2400" kern="0" dirty="0">
              <a:solidFill>
                <a:schemeClr val="tx2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Conduit and coupling (fitting)</a:t>
            </a:r>
            <a:endParaRPr lang="en-US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Conduit and connector (fitting)</a:t>
            </a:r>
            <a:endParaRPr lang="en-US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#4 wire and #6 wire</a:t>
            </a:r>
            <a:endParaRPr lang="en-US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#6 wire and #10 wire</a:t>
            </a:r>
            <a:endParaRPr lang="en-US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#10 wire and # 4 wire</a:t>
            </a:r>
          </a:p>
          <a:p>
            <a:pPr marL="457200" lvl="1" indent="0">
              <a:lnSpc>
                <a:spcPts val="1800"/>
              </a:lnSpc>
              <a:spcBef>
                <a:spcPts val="1000"/>
              </a:spcBef>
              <a:buNone/>
            </a:pPr>
            <a:endParaRPr lang="en-US" kern="100" dirty="0">
              <a:solidFill>
                <a:schemeClr val="tx2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Close correlation between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#10 wire and # 4 wire and 1” conduit to 1” fittings.</a:t>
            </a:r>
          </a:p>
          <a:p>
            <a:pPr lvl="1">
              <a:spcBef>
                <a:spcPts val="1000"/>
              </a:spcBef>
            </a:pP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 However, none of the items were greater than the 0.05 p-value needed to establish correlation</a:t>
            </a:r>
            <a:endParaRPr lang="en-US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Data Analysis &amp; Preliminary Data Processing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44368E-8527-239F-995E-61AF2CDD4517}"/>
              </a:ext>
            </a:extLst>
          </p:cNvPr>
          <p:cNvSpPr txBox="1"/>
          <p:nvPr/>
        </p:nvSpPr>
        <p:spPr>
          <a:xfrm>
            <a:off x="5774267" y="562358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400" kern="0" dirty="0">
                <a:solidFill>
                  <a:schemeClr val="accent6"/>
                </a:solidFill>
                <a:latin typeface="+mj-lt"/>
                <a:ea typeface="Times New Roman" panose="02020603050405020304" pitchFamily="18" charset="0"/>
              </a:rPr>
              <a:t>Linked</a:t>
            </a:r>
            <a:r>
              <a:rPr lang="en-US" sz="2400" kern="0" dirty="0">
                <a:solidFill>
                  <a:schemeClr val="accent6"/>
                </a:solidFill>
                <a:effectLst/>
                <a:latin typeface="+mj-lt"/>
                <a:ea typeface="Times New Roman" panose="02020603050405020304" pitchFamily="18" charset="0"/>
              </a:rPr>
              <a:t> correlation between price of finished materials and raw materials needed to make them (copper to wire and steel to conduit)</a:t>
            </a:r>
            <a:r>
              <a:rPr lang="en-US" sz="2400" dirty="0">
                <a:solidFill>
                  <a:schemeClr val="accent6"/>
                </a:solidFill>
                <a:effectLst/>
                <a:latin typeface="+mj-lt"/>
              </a:rPr>
              <a:t> </a:t>
            </a:r>
            <a:endParaRPr lang="en-US" sz="2400" dirty="0">
              <a:solidFill>
                <a:schemeClr val="accent6"/>
              </a:solidFill>
              <a:latin typeface="+mj-lt"/>
            </a:endParaRPr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903F01F-545F-8795-5CBD-02F882DB28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05" t="11934" r="13238" b="1"/>
          <a:stretch/>
        </p:blipFill>
        <p:spPr bwMode="auto">
          <a:xfrm>
            <a:off x="5268313" y="1027906"/>
            <a:ext cx="6601954" cy="44746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42944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798996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 &amp; Preliminary 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336800"/>
            <a:ext cx="4585813" cy="3886952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ts val="1800"/>
              </a:lnSpc>
            </a:pPr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Ran a correlation matrix</a:t>
            </a:r>
          </a:p>
          <a:p>
            <a:pPr lvl="1"/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Kept the price column and label encoded</a:t>
            </a:r>
            <a:r>
              <a:rPr lang="en-US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: material description, vendor, date , day of week, region, and target price to create a new data frame</a:t>
            </a:r>
          </a:p>
          <a:p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The matrix shows some correlations with p values greater than 0.05</a:t>
            </a: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EC480E6A-1E02-A2BE-8F9B-218E0DFF9D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69" t="42750" r="46459" b="12285"/>
          <a:stretch/>
        </p:blipFill>
        <p:spPr bwMode="auto">
          <a:xfrm>
            <a:off x="5472764" y="795103"/>
            <a:ext cx="6090285" cy="49595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34403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5" y="1690687"/>
            <a:ext cx="3665100" cy="448627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1800"/>
              </a:lnSpc>
            </a:pPr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Ran a correlation matrix</a:t>
            </a:r>
          </a:p>
          <a:p>
            <a:pPr lvl="1"/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Kept the price column and label encoded</a:t>
            </a:r>
            <a:r>
              <a:rPr lang="en-US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: material description, vendor, date , day of week, region, and target price to create a new data frame</a:t>
            </a:r>
          </a:p>
          <a:p>
            <a:pPr lvl="1"/>
            <a:endParaRPr lang="en-US" kern="0" dirty="0">
              <a:solidFill>
                <a:schemeClr val="tx2"/>
              </a:solidFill>
              <a:latin typeface="+mj-lt"/>
              <a:ea typeface="Times New Roman" panose="02020603050405020304" pitchFamily="18" charset="0"/>
            </a:endParaRPr>
          </a:p>
          <a:p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The matrix shows some correlations with p values greater than 0.05</a:t>
            </a: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Data Analysis &amp; Preliminary Data Processing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E9F48D44-F5B5-F8FA-9E06-05890055B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69" t="42750" r="46459" b="12285"/>
          <a:stretch/>
        </p:blipFill>
        <p:spPr bwMode="auto">
          <a:xfrm>
            <a:off x="4896175" y="972310"/>
            <a:ext cx="6958940" cy="56669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9914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798996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 &amp; Preliminary Feature Engineering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5608DA6-06DD-6E9D-6099-0A9C4A69E7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09" t="20302" r="24283"/>
          <a:stretch/>
        </p:blipFill>
        <p:spPr bwMode="auto">
          <a:xfrm>
            <a:off x="4716380" y="1097278"/>
            <a:ext cx="7367336" cy="44224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422840"/>
            <a:ext cx="4487780" cy="3800911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Within encoded data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define a target of either “low price” or “high price”. </a:t>
            </a:r>
          </a:p>
          <a:p>
            <a:pPr lvl="1"/>
            <a:r>
              <a:rPr lang="en-US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eparate data into features (X) and target (y).</a:t>
            </a:r>
            <a:endParaRPr lang="en-US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Split the data into test and train.</a:t>
            </a:r>
          </a:p>
          <a:p>
            <a:pPr lvl="1"/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Training data = 75% and Test data = 25%, scaled data.</a:t>
            </a:r>
          </a:p>
          <a:p>
            <a:pPr marL="0" indent="0">
              <a:buNone/>
            </a:pP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09956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5" y="1690687"/>
            <a:ext cx="3665100" cy="448627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Within encoded data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define a target of either “low price” or “high price”. </a:t>
            </a:r>
          </a:p>
          <a:p>
            <a:pPr lvl="1"/>
            <a:r>
              <a:rPr lang="en-US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eparate data into features (X) and target (y).</a:t>
            </a:r>
            <a:endParaRPr lang="en-US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Split the data into test and train.</a:t>
            </a:r>
          </a:p>
          <a:p>
            <a:pPr lvl="1"/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Training data = 75% and Test data = 25%, scaled data.</a:t>
            </a:r>
          </a:p>
          <a:p>
            <a:pPr marL="0" indent="0">
              <a:buNone/>
            </a:pP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Data Analysis &amp; Preliminary Feature Engineering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609442B-9E14-5609-4D1D-F9F81935DC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09" t="20302" r="24283"/>
          <a:stretch/>
        </p:blipFill>
        <p:spPr bwMode="auto">
          <a:xfrm>
            <a:off x="4028570" y="1243934"/>
            <a:ext cx="8020713" cy="481463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60343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798996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 &amp; Model Choice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055812"/>
            <a:ext cx="3760103" cy="4167939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Decision Tree model</a:t>
            </a:r>
          </a:p>
          <a:p>
            <a:pPr lvl="1"/>
            <a:r>
              <a:rPr lang="en-US" sz="20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Predictions b</a:t>
            </a: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ased on material name, price, vendor, date, day of week and region</a:t>
            </a:r>
          </a:p>
          <a:p>
            <a:pPr lvl="1"/>
            <a:r>
              <a:rPr lang="en-US" sz="20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Can model </a:t>
            </a: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predict high or low prices?</a:t>
            </a:r>
          </a:p>
          <a:p>
            <a:r>
              <a:rPr lang="en-US" sz="2400" kern="0" dirty="0" err="1">
                <a:solidFill>
                  <a:schemeClr val="tx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Jupyter</a:t>
            </a:r>
            <a:r>
              <a:rPr lang="en-US" sz="2400" kern="0" dirty="0">
                <a:solidFill>
                  <a:schemeClr val="tx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code shows confusion matrix with final results.</a:t>
            </a:r>
            <a:endParaRPr lang="en-US" sz="2400" kern="100" dirty="0">
              <a:solidFill>
                <a:schemeClr val="tx2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FAD1984-8D67-BE24-530E-B0C05F405D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67" t="26136" r="24317" b="9370"/>
          <a:stretch/>
        </p:blipFill>
        <p:spPr bwMode="auto">
          <a:xfrm>
            <a:off x="4458566" y="1036812"/>
            <a:ext cx="7041204" cy="54399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94555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473199"/>
            <a:ext cx="3712602" cy="47037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Decision Tree model</a:t>
            </a:r>
          </a:p>
          <a:p>
            <a:pPr lvl="1"/>
            <a:r>
              <a:rPr lang="en-US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Predictions b</a:t>
            </a: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ased on material name, price, vendor, date, day of week and region</a:t>
            </a:r>
          </a:p>
          <a:p>
            <a:pPr lvl="1"/>
            <a:r>
              <a:rPr lang="en-US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Can model </a:t>
            </a:r>
            <a:r>
              <a:rPr lang="en-US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predict high or low prices?</a:t>
            </a:r>
          </a:p>
          <a:p>
            <a:pPr lvl="1"/>
            <a:endParaRPr lang="en-US" kern="0" dirty="0">
              <a:solidFill>
                <a:schemeClr val="tx2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kern="0" dirty="0" err="1">
                <a:solidFill>
                  <a:schemeClr val="tx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Jupyter</a:t>
            </a:r>
            <a:r>
              <a:rPr lang="en-US" sz="2400" kern="0" dirty="0">
                <a:solidFill>
                  <a:schemeClr val="tx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code shows confusion matrix and final results.</a:t>
            </a:r>
            <a:endParaRPr lang="en-US" sz="2400" kern="100" dirty="0">
              <a:solidFill>
                <a:schemeClr val="tx2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Data Analysis &amp; Model Choice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4C1FB91-FB66-E529-C0AE-41A593F9D5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67" t="26136" r="24317" b="9370"/>
          <a:stretch/>
        </p:blipFill>
        <p:spPr bwMode="auto">
          <a:xfrm>
            <a:off x="4488873" y="922266"/>
            <a:ext cx="7532498" cy="58195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19720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The data set includes 27 vendors and 18 materials of interest.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The bar graph shows how much material of interest each vendor can supply.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This information is important when considering who to buy from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+mj-lt"/>
              </a:rPr>
              <a:t>Will want to buy from a reliable vendor who can quickly provide the material you need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B7AB04E-3457-D47A-4593-3E9D2FFE34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9"/>
          <a:stretch/>
        </p:blipFill>
        <p:spPr bwMode="auto">
          <a:xfrm>
            <a:off x="5565029" y="439000"/>
            <a:ext cx="6423771" cy="622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Story for Dashboard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118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73" name="Rectangle 6172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6" y="1825625"/>
            <a:ext cx="5759116" cy="435133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b="0" dirty="0">
              <a:solidFill>
                <a:schemeClr val="tx2"/>
              </a:solidFill>
              <a:effectLst/>
              <a:latin typeface="+mj-lt"/>
            </a:endParaRPr>
          </a:p>
          <a:p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The supply chain industry utilizes a "hot sheet" (a list of materials and their prices generated once a quarter) to price their materials.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R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ise of inflation, ”hot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sheets” 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need to be generated the day the estimate is created. </a:t>
            </a:r>
          </a:p>
          <a:p>
            <a:r>
              <a:rPr lang="en-US" sz="2400" b="1" dirty="0">
                <a:solidFill>
                  <a:srgbClr val="FF0000"/>
                </a:solidFill>
                <a:latin typeface="+mj-lt"/>
              </a:rPr>
              <a:t>I</a:t>
            </a:r>
            <a:r>
              <a:rPr lang="en-US" sz="2400" b="1" dirty="0">
                <a:solidFill>
                  <a:srgbClr val="FF0000"/>
                </a:solidFill>
                <a:effectLst/>
                <a:latin typeface="+mj-lt"/>
              </a:rPr>
              <a:t>ncrease in pricing frequency leads to excessive hours spent scouring the net searching for current material prices.</a:t>
            </a:r>
          </a:p>
        </p:txBody>
      </p:sp>
      <p:sp>
        <p:nvSpPr>
          <p:cNvPr id="6175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77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D3CFC3-B1BD-F799-B1B2-2AC0F217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5759116" cy="1325563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Topic: Expediting and forecasting price of electrical materials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80C3E42-12EE-E5B8-14A9-66889CFBF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12"/>
          <a:stretch/>
        </p:blipFill>
        <p:spPr bwMode="auto">
          <a:xfrm>
            <a:off x="6231562" y="-16192"/>
            <a:ext cx="596043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864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5047916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visual shows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Home Depot, Amazon, Lowe’s, and </a:t>
            </a:r>
            <a:r>
              <a:rPr lang="en-US" sz="2400" dirty="0" err="1">
                <a:solidFill>
                  <a:schemeClr val="tx2"/>
                </a:solidFill>
                <a:latin typeface="+mj-lt"/>
              </a:rPr>
              <a:t>ebay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 are top vendors who provide majority of the materials of interest.</a:t>
            </a: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This is something to keep in mind since it:</a:t>
            </a:r>
          </a:p>
          <a:p>
            <a:pPr lvl="1">
              <a:spcBef>
                <a:spcPts val="1000"/>
              </a:spcBef>
            </a:pPr>
            <a:r>
              <a:rPr lang="en-US" dirty="0">
                <a:solidFill>
                  <a:schemeClr val="tx2"/>
                </a:solidFill>
                <a:latin typeface="+mj-lt"/>
              </a:rPr>
              <a:t>Can help shorten time spent searching for material if top 3 vendors have reliable stock</a:t>
            </a:r>
          </a:p>
          <a:p>
            <a:pPr lvl="1">
              <a:spcBef>
                <a:spcPts val="1000"/>
              </a:spcBef>
            </a:pPr>
            <a:r>
              <a:rPr lang="en-US" b="0" i="0" u="none" strike="noStrike" dirty="0">
                <a:solidFill>
                  <a:schemeClr val="tx2"/>
                </a:solidFill>
                <a:effectLst/>
                <a:latin typeface="+mj-lt"/>
              </a:rPr>
              <a:t>Can be extra beneficial if these top vendors also provide the lowest prices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3352E3D-FCE4-AC1B-3C71-712B6847CD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5"/>
          <a:stretch/>
        </p:blipFill>
        <p:spPr bwMode="auto">
          <a:xfrm>
            <a:off x="5721684" y="88463"/>
            <a:ext cx="5555447" cy="668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Story for Dashboard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0652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graph shows th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e amount of product available per day.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Saturday is ”restocking day”, this means Saturday has an increase of available material for purchase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+mj-lt"/>
              </a:rPr>
              <a:t>Purchasing material on Saturday can potentially mean all the material needed is purchased in one day vs. having to break up the days of purchase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+mj-lt"/>
              </a:rPr>
              <a:t>Doing this will minimize time spent purchasing items</a:t>
            </a:r>
            <a:endParaRPr lang="en-US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Story for Dashboard</a:t>
            </a:r>
            <a:endParaRPr lang="en-US" sz="3600" dirty="0">
              <a:solidFill>
                <a:schemeClr val="tx2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DB213CB-1EB2-C819-8D94-4A8CC839FE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0"/>
          <a:stretch/>
        </p:blipFill>
        <p:spPr bwMode="auto">
          <a:xfrm>
            <a:off x="6419875" y="220133"/>
            <a:ext cx="5435241" cy="6551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48345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706117"/>
            <a:ext cx="4389845" cy="447084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For further analysis, vendor locations have been identified and tagged on a United States map.</a:t>
            </a:r>
          </a:p>
          <a:p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The bar graph below shows most of the material of interest is sourced from the southeast and west coast.</a:t>
            </a:r>
          </a:p>
          <a:p>
            <a:pPr marL="0" indent="0">
              <a:buNone/>
            </a:pPr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5625901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Story for Dashboard</a:t>
            </a:r>
            <a:endParaRPr lang="en-US" sz="3600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DAB628-175A-69E5-3845-5CCFEB49B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66"/>
          <a:stretch/>
        </p:blipFill>
        <p:spPr>
          <a:xfrm>
            <a:off x="5217246" y="170965"/>
            <a:ext cx="6839161" cy="4470845"/>
          </a:xfrm>
          <a:prstGeom prst="rect">
            <a:avLst/>
          </a:prstGeom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8429BDE5-F501-65B9-0981-ADEDD2000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7245" y="4123434"/>
            <a:ext cx="6839161" cy="205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4879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0" name="Rectangle 10246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9" name="Rectangle 10248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Website Clipart Conversion - Marketing Clipart, HD Png Download ,  Transparent Png Image - PNGitem">
            <a:extLst>
              <a:ext uri="{FF2B5EF4-FFF2-40B4-BE49-F238E27FC236}">
                <a16:creationId xmlns:a16="http://schemas.microsoft.com/office/drawing/2014/main" id="{0073BE33-A6E1-3E32-65F9-3BE92BD6BA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2" r="9690" b="-1"/>
          <a:stretch/>
        </p:blipFill>
        <p:spPr bwMode="auto"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9BB62F-11D9-3913-0101-46CFA3CFC597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Story for Dashboard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209357F-E7E4-9E9E-1A14-98ABA720E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36133"/>
            <a:ext cx="4912449" cy="5621865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buNone/>
            </a:pPr>
            <a:r>
              <a:rPr lang="en-US" sz="2600" b="1" i="0" u="none" strike="noStrike" dirty="0">
                <a:solidFill>
                  <a:schemeClr val="tx2"/>
                </a:solidFill>
                <a:effectLst/>
                <a:latin typeface="+mj-lt"/>
              </a:rPr>
              <a:t>Tools</a:t>
            </a:r>
          </a:p>
          <a:p>
            <a:r>
              <a:rPr lang="en-US" sz="2600" b="0" i="0" u="none" strike="noStrike" dirty="0">
                <a:solidFill>
                  <a:schemeClr val="tx2"/>
                </a:solidFill>
                <a:effectLst/>
                <a:latin typeface="+mj-lt"/>
              </a:rPr>
              <a:t>Reference Module 13 and Module 14 as resources and inspiration</a:t>
            </a:r>
          </a:p>
          <a:p>
            <a:r>
              <a:rPr lang="en-US" sz="2600" dirty="0">
                <a:solidFill>
                  <a:schemeClr val="tx2"/>
                </a:solidFill>
                <a:latin typeface="+mj-lt"/>
              </a:rPr>
              <a:t>Visuals will be created using Python and </a:t>
            </a:r>
            <a:r>
              <a:rPr lang="en-US" sz="2600" dirty="0" err="1">
                <a:solidFill>
                  <a:schemeClr val="tx2"/>
                </a:solidFill>
                <a:latin typeface="+mj-lt"/>
              </a:rPr>
              <a:t>Tablaeu</a:t>
            </a:r>
            <a:endParaRPr lang="en-US" sz="2600" dirty="0">
              <a:solidFill>
                <a:schemeClr val="tx2"/>
              </a:solidFill>
              <a:latin typeface="+mj-lt"/>
            </a:endParaRPr>
          </a:p>
          <a:p>
            <a:r>
              <a:rPr lang="en-US" sz="26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entire dashboard will be hosted on an HTML</a:t>
            </a:r>
          </a:p>
          <a:p>
            <a:endParaRPr lang="en-US" sz="2600" b="0" i="0" u="none" strike="noStrike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>
              <a:buNone/>
            </a:pPr>
            <a:r>
              <a:rPr lang="en-US" sz="2600" b="1" i="0" u="none" strike="noStrike" dirty="0">
                <a:solidFill>
                  <a:schemeClr val="tx2"/>
                </a:solidFill>
                <a:effectLst/>
                <a:latin typeface="+mj-lt"/>
              </a:rPr>
              <a:t>Interactive Element</a:t>
            </a:r>
          </a:p>
          <a:p>
            <a:r>
              <a:rPr lang="en-US" sz="2600" dirty="0">
                <a:solidFill>
                  <a:schemeClr val="tx2"/>
                </a:solidFill>
                <a:latin typeface="+mj-lt"/>
              </a:rPr>
              <a:t>Elaborate on vendor location</a:t>
            </a:r>
          </a:p>
          <a:p>
            <a:r>
              <a:rPr lang="en-US" sz="2600" dirty="0">
                <a:solidFill>
                  <a:schemeClr val="tx2"/>
                </a:solidFill>
                <a:latin typeface="+mj-lt"/>
              </a:rPr>
              <a:t>Interactive map where estimators can select their:</a:t>
            </a:r>
          </a:p>
          <a:p>
            <a:pPr lvl="1"/>
            <a:r>
              <a:rPr lang="en-US" sz="2600" dirty="0">
                <a:solidFill>
                  <a:schemeClr val="tx2"/>
                </a:solidFill>
                <a:latin typeface="+mj-lt"/>
              </a:rPr>
              <a:t>Region of interest</a:t>
            </a:r>
          </a:p>
          <a:p>
            <a:pPr lvl="1"/>
            <a:r>
              <a:rPr lang="en-US" sz="2600" dirty="0">
                <a:solidFill>
                  <a:schemeClr val="tx2"/>
                </a:solidFill>
                <a:latin typeface="+mj-lt"/>
              </a:rPr>
              <a:t>Material of interest</a:t>
            </a:r>
          </a:p>
          <a:p>
            <a:pPr lvl="1"/>
            <a:r>
              <a:rPr lang="en-US" sz="2600" dirty="0">
                <a:solidFill>
                  <a:schemeClr val="tx2"/>
                </a:solidFill>
                <a:latin typeface="+mj-lt"/>
              </a:rPr>
              <a:t>Price range</a:t>
            </a:r>
          </a:p>
          <a:p>
            <a:pPr lvl="1"/>
            <a:endParaRPr lang="en-US" sz="2000" dirty="0">
              <a:solidFill>
                <a:schemeClr val="tx2"/>
              </a:solidFill>
              <a:latin typeface="+mj-lt"/>
            </a:endParaRPr>
          </a:p>
          <a:p>
            <a:pPr lvl="1"/>
            <a:endParaRPr lang="en-US" sz="2000" dirty="0">
              <a:solidFill>
                <a:schemeClr val="tx2"/>
              </a:solidFill>
              <a:latin typeface="+mj-lt"/>
            </a:endParaRPr>
          </a:p>
          <a:p>
            <a:pPr marL="0" indent="0">
              <a:buNone/>
            </a:pPr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764168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C30862E1-F491-A4F9-5F95-2F35103A7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572" y="1618529"/>
            <a:ext cx="6890665" cy="439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073C69-B374-ABFE-8DF3-210FC7DDEFF8}"/>
              </a:ext>
            </a:extLst>
          </p:cNvPr>
          <p:cNvSpPr txBox="1"/>
          <p:nvPr/>
        </p:nvSpPr>
        <p:spPr>
          <a:xfrm>
            <a:off x="336884" y="1708068"/>
            <a:ext cx="390211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During the beginning stages of the project, data has been collected for materials, pricing, and vendors. </a:t>
            </a:r>
          </a:p>
          <a:p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+mj-lt"/>
              </a:rPr>
              <a:t>This data will meet the 1000 line minimum needed for machine learning purposes.</a:t>
            </a: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+mj-lt"/>
              </a:rPr>
              <a:t>As of 11/11/2022 we have &gt;900 lines of data.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60BD8F2-E577-79A2-34F0-753C63D7F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11093116" cy="1325563"/>
          </a:xfrm>
        </p:spPr>
        <p:txBody>
          <a:bodyPr>
            <a:no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Data is sourced from our own collection starting from project conception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025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2" name="Rectangle 4121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825625"/>
            <a:ext cx="6384758" cy="4351338"/>
          </a:xfrm>
        </p:spPr>
        <p:txBody>
          <a:bodyPr>
            <a:noAutofit/>
          </a:bodyPr>
          <a:lstStyle/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L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ive HTML/website powered by APIs to search prices of electrical material suppliers.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G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enerate a  </a:t>
            </a:r>
            <a:r>
              <a:rPr lang="en-US" sz="2400" b="1" dirty="0">
                <a:solidFill>
                  <a:schemeClr val="tx2"/>
                </a:solidFill>
                <a:effectLst/>
                <a:latin typeface="+mj-lt"/>
              </a:rPr>
              <a:t>website that is updated daily with current material prices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A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lgorithm will choose the </a:t>
            </a:r>
            <a:r>
              <a:rPr lang="en-US" sz="2400" b="1" dirty="0">
                <a:solidFill>
                  <a:schemeClr val="tx2"/>
                </a:solidFill>
                <a:effectLst/>
                <a:latin typeface="+mj-lt"/>
              </a:rPr>
              <a:t>cheapest priced items 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of the day to populate the table.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ML to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 </a:t>
            </a:r>
            <a:r>
              <a:rPr lang="en-US" sz="2400" b="1" dirty="0">
                <a:solidFill>
                  <a:schemeClr val="tx2"/>
                </a:solidFill>
                <a:effectLst/>
                <a:latin typeface="+mj-lt"/>
              </a:rPr>
              <a:t>predict price fluctuation 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to determine when material costs increase or decrease. </a:t>
            </a:r>
          </a:p>
          <a:p>
            <a:endParaRPr lang="en-US" sz="2400" b="0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4098" name="Picture 2" descr="Cartoon Money png download - 630*754 - Free Transparent Money png Download.  - CleanPNG / KissPNG">
            <a:extLst>
              <a:ext uri="{FF2B5EF4-FFF2-40B4-BE49-F238E27FC236}">
                <a16:creationId xmlns:a16="http://schemas.microsoft.com/office/drawing/2014/main" id="{4694CB95-5701-2FD8-4B03-2FC842B17F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237" b="97895" l="10000" r="90000">
                        <a14:foregroundMark x1="49778" y1="6579" x2="49778" y2="6579"/>
                        <a14:foregroundMark x1="24556" y1="69211" x2="24556" y2="69211"/>
                        <a14:foregroundMark x1="25778" y1="63421" x2="25778" y2="63421"/>
                        <a14:foregroundMark x1="31889" y1="48553" x2="31889" y2="48553"/>
                        <a14:foregroundMark x1="34556" y1="48553" x2="34556" y2="48553"/>
                        <a14:foregroundMark x1="35667" y1="48553" x2="35667" y2="48553"/>
                        <a14:foregroundMark x1="37889" y1="49868" x2="37889" y2="49868"/>
                        <a14:foregroundMark x1="37889" y1="49868" x2="37889" y2="49868"/>
                        <a14:foregroundMark x1="37444" y1="51316" x2="37444" y2="51316"/>
                        <a14:foregroundMark x1="39222" y1="51579" x2="39222" y2="51579"/>
                        <a14:foregroundMark x1="39222" y1="51974" x2="39222" y2="51974"/>
                        <a14:foregroundMark x1="40889" y1="53289" x2="40889" y2="53289"/>
                        <a14:foregroundMark x1="40889" y1="53289" x2="40889" y2="53289"/>
                        <a14:foregroundMark x1="40889" y1="53289" x2="40889" y2="53289"/>
                        <a14:foregroundMark x1="47778" y1="2237" x2="47778" y2="2237"/>
                        <a14:foregroundMark x1="22111" y1="64737" x2="22111" y2="64737"/>
                        <a14:foregroundMark x1="44889" y1="64737" x2="44889" y2="64737"/>
                        <a14:foregroundMark x1="40333" y1="55263" x2="40333" y2="55263"/>
                        <a14:foregroundMark x1="40333" y1="55263" x2="40333" y2="55263"/>
                        <a14:foregroundMark x1="41333" y1="55263" x2="41333" y2="55263"/>
                        <a14:foregroundMark x1="41333" y1="55263" x2="41333" y2="55263"/>
                        <a14:foregroundMark x1="45444" y1="64079" x2="45444" y2="64079"/>
                        <a14:foregroundMark x1="45444" y1="64079" x2="45444" y2="64079"/>
                        <a14:foregroundMark x1="52667" y1="64079" x2="52667" y2="64079"/>
                        <a14:foregroundMark x1="52667" y1="64079" x2="52667" y2="64079"/>
                        <a14:foregroundMark x1="45444" y1="97895" x2="45444" y2="97895"/>
                        <a14:foregroundMark x1="45444" y1="97895" x2="45444" y2="97895"/>
                        <a14:foregroundMark x1="53333" y1="97632" x2="53333" y2="97632"/>
                        <a14:foregroundMark x1="53333" y1="97632" x2="53333" y2="97632"/>
                        <a14:foregroundMark x1="23333" y1="65263" x2="23333" y2="65263"/>
                        <a14:foregroundMark x1="23333" y1="65263" x2="23333" y2="65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44" r="7559" b="3"/>
          <a:stretch/>
        </p:blipFill>
        <p:spPr bwMode="auto">
          <a:xfrm>
            <a:off x="6537530" y="921124"/>
            <a:ext cx="4959627" cy="4959627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24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26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696F242-8BC6-D6BC-375E-EC61884C3E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32"/>
          <a:stretch/>
        </p:blipFill>
        <p:spPr bwMode="auto">
          <a:xfrm>
            <a:off x="6537530" y="-5605"/>
            <a:ext cx="56544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E84F368-8FC1-5E62-84A3-B761857B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6721642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Goal: Save on time and money by creating an automated and predictive system</a:t>
            </a:r>
          </a:p>
        </p:txBody>
      </p:sp>
    </p:spTree>
    <p:extLst>
      <p:ext uri="{BB962C8B-B14F-4D97-AF65-F5344CB8AC3E}">
        <p14:creationId xmlns:p14="http://schemas.microsoft.com/office/powerpoint/2010/main" val="2481281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41" name="Rectangle 824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386840"/>
            <a:ext cx="6871636" cy="4790123"/>
          </a:xfrm>
        </p:spPr>
        <p:txBody>
          <a:bodyPr vert="horz" lIns="91440" tIns="45720" rIns="91440" bIns="45720" rtlCol="0">
            <a:noAutofit/>
          </a:bodyPr>
          <a:lstStyle/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correlation between the cost of conduit and fittings?</a:t>
            </a: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correlation between the cost of cable and the wires they require?</a:t>
            </a: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correlation between the cost of materials and the days of the week</a:t>
            </a:r>
          </a:p>
          <a:p>
            <a:pPr marL="914400" lvl="1" indent="-342900">
              <a:spcBef>
                <a:spcPts val="1000"/>
              </a:spcBef>
            </a:pPr>
            <a:r>
              <a:rPr lang="en-US" dirty="0">
                <a:solidFill>
                  <a:schemeClr val="tx2"/>
                </a:solidFill>
                <a:latin typeface="+mj-lt"/>
              </a:rPr>
              <a:t>Increase/decrease in material cost per day </a:t>
            </a:r>
            <a:r>
              <a:rPr lang="en-US" dirty="0">
                <a:solidFill>
                  <a:schemeClr val="tx2"/>
                </a:solidFill>
                <a:effectLst/>
                <a:latin typeface="+mj-lt"/>
              </a:rPr>
              <a:t>and if so can we predict 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the day?</a:t>
            </a:r>
            <a:endParaRPr lang="en-US" dirty="0">
              <a:solidFill>
                <a:schemeClr val="tx2"/>
              </a:solidFill>
              <a:effectLst/>
              <a:latin typeface="+mj-lt"/>
            </a:endParaRP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relationship between a vendor’s location or region and how much they charge?</a:t>
            </a: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relationship between the size of the company and the discount it charges?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8F55AC3-38AC-CE79-B289-DFB3F55523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55901" r="95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49" r="2" b="2"/>
          <a:stretch/>
        </p:blipFill>
        <p:spPr bwMode="auto">
          <a:xfrm>
            <a:off x="6096000" y="272156"/>
            <a:ext cx="5664719" cy="5664719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43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45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6A0E22-A5A5-38B7-2BCC-10FC50F62A03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Questions of Interest</a:t>
            </a:r>
          </a:p>
        </p:txBody>
      </p:sp>
    </p:spTree>
    <p:extLst>
      <p:ext uri="{BB962C8B-B14F-4D97-AF65-F5344CB8AC3E}">
        <p14:creationId xmlns:p14="http://schemas.microsoft.com/office/powerpoint/2010/main" val="3846404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238D7-A0E7-38A6-D010-0870A1019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280679"/>
            <a:ext cx="9833548" cy="1325563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Database Integration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890979"/>
            <a:ext cx="9833548" cy="2693976"/>
          </a:xfrm>
        </p:spPr>
        <p:txBody>
          <a:bodyPr>
            <a:normAutofit/>
          </a:bodyPr>
          <a:lstStyle/>
          <a:p>
            <a:pPr marL="342900" indent="-3429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f</a:t>
            </a:r>
            <a:endParaRPr lang="en-US" sz="1800" dirty="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320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073C69-B374-ABFE-8DF3-210FC7DDEFF8}"/>
              </a:ext>
            </a:extLst>
          </p:cNvPr>
          <p:cNvSpPr txBox="1"/>
          <p:nvPr/>
        </p:nvSpPr>
        <p:spPr>
          <a:xfrm>
            <a:off x="336885" y="2194102"/>
            <a:ext cx="4204636" cy="3908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During the beginning stages of the project, data has been collected for materials, pricing, and vendors. </a:t>
            </a: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  <a:p>
            <a:pPr marL="3429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+mj-lt"/>
              </a:rPr>
              <a:t>This data will meet the 1000 line minimum needed for machine learning purposes.</a:t>
            </a: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2"/>
              </a:solidFill>
              <a:latin typeface="+mj-lt"/>
            </a:endParaRPr>
          </a:p>
          <a:p>
            <a:pPr marL="3429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+mj-lt"/>
              </a:rPr>
              <a:t>As of 11/11/2022 we have &gt;1000 lines of data.</a:t>
            </a:r>
          </a:p>
        </p:txBody>
      </p: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C30862E1-F491-A4F9-5F95-2F35103A7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86244" y="1535042"/>
            <a:ext cx="7068595" cy="4506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2AAD4-E0BE-9D5D-7792-D74EBBA6104E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is sourced from our own data collection which began at project conception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269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173480"/>
            <a:ext cx="7450756" cy="500348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API approach was the alternative to web scraping</a:t>
            </a:r>
            <a:endParaRPr lang="en-US" sz="2400" dirty="0">
              <a:solidFill>
                <a:schemeClr val="tx2"/>
              </a:solidFill>
              <a:latin typeface="+mj-lt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C</a:t>
            </a: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ollected data still requires a lot of cleaning. 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S</a:t>
            </a: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caling and naming issues (different manufacturers have slightly different names for the same items). </a:t>
            </a:r>
          </a:p>
          <a:p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Once the vendor columns were created, th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e 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vendor names are plugged into a slightly different Google shopping API that returns addresses. 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A region column is created based off the address column.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F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ormatted datetime column and a synthetic column based on the datetime that provides the day of the week. </a:t>
            </a:r>
          </a:p>
          <a:p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Since October 20</a:t>
            </a:r>
            <a:r>
              <a:rPr lang="en-US" sz="2400" baseline="30000" dirty="0">
                <a:solidFill>
                  <a:schemeClr val="tx2"/>
                </a:solidFill>
                <a:effectLst/>
                <a:latin typeface="+mj-lt"/>
              </a:rPr>
              <a:t>th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,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data has been collected 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and consolidated data. The set has over 1000 rows of cleaned data with several features 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(prices, location, region, day of the week) and targets (high prices, low prices, and about average prices).</a:t>
            </a:r>
          </a:p>
          <a:p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6146" name="Picture 2" descr="2,225 Cute Stick Figure Illustrations &amp; Clip Art - iStock">
            <a:extLst>
              <a:ext uri="{FF2B5EF4-FFF2-40B4-BE49-F238E27FC236}">
                <a16:creationId xmlns:a16="http://schemas.microsoft.com/office/drawing/2014/main" id="{6213B229-9093-CC6A-C975-DED3C5A9D9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7441092" y="1677038"/>
            <a:ext cx="3996366" cy="3996366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55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6F3543-ACE9-7E7F-11DB-D05FC812E3FB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34966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Data Exploration Process</a:t>
            </a:r>
          </a:p>
        </p:txBody>
      </p:sp>
    </p:spTree>
    <p:extLst>
      <p:ext uri="{BB962C8B-B14F-4D97-AF65-F5344CB8AC3E}">
        <p14:creationId xmlns:p14="http://schemas.microsoft.com/office/powerpoint/2010/main" val="46821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198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201" name="Rectangle 8200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203" name="Rectangle 8202">
            <a:extLst>
              <a:ext uri="{FF2B5EF4-FFF2-40B4-BE49-F238E27FC236}">
                <a16:creationId xmlns:a16="http://schemas.microsoft.com/office/drawing/2014/main" id="{C728E080-9EDE-496F-8121-7480CF4F3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572128"/>
            <a:ext cx="6291675" cy="440377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ML model will utilize two-sampled T-tests to determine: model (In progress) that will establish:</a:t>
            </a:r>
          </a:p>
          <a:p>
            <a:pPr lvl="1">
              <a:spcBef>
                <a:spcPts val="1000"/>
              </a:spcBef>
            </a:pPr>
            <a:r>
              <a:rPr lang="en-US" b="0" i="0" u="none" strike="noStrike" dirty="0">
                <a:solidFill>
                  <a:schemeClr val="tx2"/>
                </a:solidFill>
                <a:effectLst/>
                <a:latin typeface="+mj-lt"/>
              </a:rPr>
              <a:t>The correlation between cable and wire prices</a:t>
            </a:r>
          </a:p>
          <a:p>
            <a:pPr lvl="1">
              <a:spcBef>
                <a:spcPts val="1000"/>
              </a:spcBef>
            </a:pPr>
            <a:r>
              <a:rPr lang="en-US" b="0" i="0" u="none" strike="noStrike" dirty="0">
                <a:solidFill>
                  <a:schemeClr val="tx2"/>
                </a:solidFill>
                <a:effectLst/>
                <a:latin typeface="+mj-lt"/>
              </a:rPr>
              <a:t>The correlation between conduit and fittings prices</a:t>
            </a:r>
          </a:p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goal is to create a model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that can p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redict which day of the week offers lowest price based on prices, vendor and location.</a:t>
            </a:r>
          </a:p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We will be using an unsupervised machine learning model that will sub-categorize the data by material item.</a:t>
            </a:r>
          </a:p>
        </p:txBody>
      </p:sp>
      <p:sp>
        <p:nvSpPr>
          <p:cNvPr id="8205" name="Rectangle 8204">
            <a:extLst>
              <a:ext uri="{FF2B5EF4-FFF2-40B4-BE49-F238E27FC236}">
                <a16:creationId xmlns:a16="http://schemas.microsoft.com/office/drawing/2014/main" id="{0888C27D-5B01-459C-AD27-511C9689F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363318" y="711249"/>
            <a:ext cx="826382" cy="5440680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8207" name="Straight Connector 8206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9" name="Straight Connector 8208">
            <a:extLst>
              <a:ext uri="{FF2B5EF4-FFF2-40B4-BE49-F238E27FC236}">
                <a16:creationId xmlns:a16="http://schemas.microsoft.com/office/drawing/2014/main" id="{C93175AC-7EC8-4358-95B4-536D65F85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FD0B54CC-6A83-BD05-A4C1-55DE66AF70F7}"/>
              </a:ext>
            </a:extLst>
          </p:cNvPr>
          <p:cNvGrpSpPr/>
          <p:nvPr/>
        </p:nvGrpSpPr>
        <p:grpSpPr>
          <a:xfrm>
            <a:off x="7451520" y="715554"/>
            <a:ext cx="3683396" cy="5436375"/>
            <a:chOff x="7378700" y="-3"/>
            <a:chExt cx="4646613" cy="6858000"/>
          </a:xfrm>
        </p:grpSpPr>
        <p:pic>
          <p:nvPicPr>
            <p:cNvPr id="8194" name="Picture 2" descr="Google Online Security Blog: Combating Potentially Harmful Applications  with Machine Learning at Google: Datasets and Models">
              <a:extLst>
                <a:ext uri="{FF2B5EF4-FFF2-40B4-BE49-F238E27FC236}">
                  <a16:creationId xmlns:a16="http://schemas.microsoft.com/office/drawing/2014/main" id="{7063A23D-65A8-491A-4B10-7090904FCC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78700" y="-3"/>
              <a:ext cx="4646613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8868A1D-969C-F6AE-9B5F-99A6B6275738}"/>
                </a:ext>
              </a:extLst>
            </p:cNvPr>
            <p:cNvSpPr/>
            <p:nvPr/>
          </p:nvSpPr>
          <p:spPr>
            <a:xfrm rot="20737964">
              <a:off x="8636423" y="3848666"/>
              <a:ext cx="1414687" cy="842348"/>
            </a:xfrm>
            <a:prstGeom prst="rect">
              <a:avLst/>
            </a:prstGeom>
            <a:solidFill>
              <a:srgbClr val="9DB2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300">
                  <a:solidFill>
                    <a:schemeClr val="accent1"/>
                  </a:solidFill>
                  <a:latin typeface="Algerian" panose="020F0502020204030204" pitchFamily="34" charset="0"/>
                  <a:cs typeface="Algerian" panose="020F0502020204030204" pitchFamily="34" charset="0"/>
                </a:rPr>
                <a:t>Estimator Project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EFEF26A5-2806-E627-12D6-F6F481379ABD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ML model will be a logistic regression model</a:t>
            </a:r>
          </a:p>
        </p:txBody>
      </p:sp>
    </p:spTree>
    <p:extLst>
      <p:ext uri="{BB962C8B-B14F-4D97-AF65-F5344CB8AC3E}">
        <p14:creationId xmlns:p14="http://schemas.microsoft.com/office/powerpoint/2010/main" val="93051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5" y="2252132"/>
            <a:ext cx="4334100" cy="3971619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Conducted a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Shapiro-Wilk test to determine if material prices are normally distributed.</a:t>
            </a:r>
          </a:p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A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ll p-values are less than .05 which means that the material price data is not normally distributed</a:t>
            </a: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532952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 &amp; Preliminary Data Processing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F3432A-79C2-C0AC-7B70-57EED73C6E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19" t="37412" r="47536" b="24109"/>
          <a:stretch/>
        </p:blipFill>
        <p:spPr bwMode="auto">
          <a:xfrm>
            <a:off x="4871161" y="166046"/>
            <a:ext cx="5751119" cy="65259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41922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</TotalTime>
  <Words>1470</Words>
  <Application>Microsoft Macintosh PowerPoint</Application>
  <PresentationFormat>Widescreen</PresentationFormat>
  <Paragraphs>145</Paragraphs>
  <Slides>24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Algerian</vt:lpstr>
      <vt:lpstr>Arial</vt:lpstr>
      <vt:lpstr>Calibri</vt:lpstr>
      <vt:lpstr>Calibri Light</vt:lpstr>
      <vt:lpstr>Helvetica Neue Medium</vt:lpstr>
      <vt:lpstr>Office Theme</vt:lpstr>
      <vt:lpstr>Team 14  Data Analytics 2022 Estimator Project</vt:lpstr>
      <vt:lpstr>Topic: Expediting and forecasting price of electrical materials </vt:lpstr>
      <vt:lpstr>Goal: Save on time and money by creating an automated and predictive system</vt:lpstr>
      <vt:lpstr>PowerPoint Presentation</vt:lpstr>
      <vt:lpstr>Database Integration</vt:lpstr>
      <vt:lpstr>PowerPoint Presentation</vt:lpstr>
      <vt:lpstr>PowerPoint Presentation</vt:lpstr>
      <vt:lpstr>PowerPoint Presentation</vt:lpstr>
      <vt:lpstr>Data Analysis &amp; Preliminary Data Processing</vt:lpstr>
      <vt:lpstr>PowerPoint Presentation</vt:lpstr>
      <vt:lpstr>Data Analysis &amp; Preliminary Data Processing</vt:lpstr>
      <vt:lpstr>PowerPoint Presentation</vt:lpstr>
      <vt:lpstr>Data Analysis &amp; Preliminary Data Processing</vt:lpstr>
      <vt:lpstr>PowerPoint Presentation</vt:lpstr>
      <vt:lpstr>Data Analysis &amp; Preliminary Feature Engineering</vt:lpstr>
      <vt:lpstr>PowerPoint Presentation</vt:lpstr>
      <vt:lpstr>Data Analysis &amp; Model Choice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is sourced from our own collection starting from project conception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14  Data Analytics 2022 XXX</dc:title>
  <dc:creator>nancy fujikado</dc:creator>
  <cp:lastModifiedBy>nancy fujikado</cp:lastModifiedBy>
  <cp:revision>75</cp:revision>
  <dcterms:created xsi:type="dcterms:W3CDTF">2022-10-31T18:11:45Z</dcterms:created>
  <dcterms:modified xsi:type="dcterms:W3CDTF">2022-11-14T01:37:34Z</dcterms:modified>
</cp:coreProperties>
</file>

<file path=docProps/thumbnail.jpeg>
</file>